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8" r:id="rId11"/>
    <p:sldId id="264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8D690B-D186-412C-BA6D-E0904467DC2A}" type="datetimeFigureOut">
              <a:rPr lang="en-CA" smtClean="0"/>
              <a:pPr/>
              <a:t>08/07/2015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B0271E-7DF6-4381-B43B-1537EEBF787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D690B-D186-412C-BA6D-E0904467DC2A}" type="datetimeFigureOut">
              <a:rPr lang="en-CA" smtClean="0"/>
              <a:pPr/>
              <a:t>08/07/2015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0271E-7DF6-4381-B43B-1537EEBF787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D690B-D186-412C-BA6D-E0904467DC2A}" type="datetimeFigureOut">
              <a:rPr lang="en-CA" smtClean="0"/>
              <a:pPr/>
              <a:t>08/07/2015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0271E-7DF6-4381-B43B-1537EEBF787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D690B-D186-412C-BA6D-E0904467DC2A}" type="datetimeFigureOut">
              <a:rPr lang="en-CA" smtClean="0"/>
              <a:pPr/>
              <a:t>08/07/2015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0271E-7DF6-4381-B43B-1537EEBF787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D690B-D186-412C-BA6D-E0904467DC2A}" type="datetimeFigureOut">
              <a:rPr lang="en-CA" smtClean="0"/>
              <a:pPr/>
              <a:t>08/07/2015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0271E-7DF6-4381-B43B-1537EEBF787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D690B-D186-412C-BA6D-E0904467DC2A}" type="datetimeFigureOut">
              <a:rPr lang="en-CA" smtClean="0"/>
              <a:pPr/>
              <a:t>08/07/2015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0271E-7DF6-4381-B43B-1537EEBF787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D690B-D186-412C-BA6D-E0904467DC2A}" type="datetimeFigureOut">
              <a:rPr lang="en-CA" smtClean="0"/>
              <a:pPr/>
              <a:t>08/07/2015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0271E-7DF6-4381-B43B-1537EEBF787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D690B-D186-412C-BA6D-E0904467DC2A}" type="datetimeFigureOut">
              <a:rPr lang="en-CA" smtClean="0"/>
              <a:pPr/>
              <a:t>08/07/2015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0271E-7DF6-4381-B43B-1537EEBF787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D690B-D186-412C-BA6D-E0904467DC2A}" type="datetimeFigureOut">
              <a:rPr lang="en-CA" smtClean="0"/>
              <a:pPr/>
              <a:t>08/07/2015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0271E-7DF6-4381-B43B-1537EEBF787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38D690B-D186-412C-BA6D-E0904467DC2A}" type="datetimeFigureOut">
              <a:rPr lang="en-CA" smtClean="0"/>
              <a:pPr/>
              <a:t>08/07/2015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0271E-7DF6-4381-B43B-1537EEBF787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8D690B-D186-412C-BA6D-E0904467DC2A}" type="datetimeFigureOut">
              <a:rPr lang="en-CA" smtClean="0"/>
              <a:pPr/>
              <a:t>08/07/2015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B0271E-7DF6-4381-B43B-1537EEBF787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8D690B-D186-412C-BA6D-E0904467DC2A}" type="datetimeFigureOut">
              <a:rPr lang="en-CA" smtClean="0"/>
              <a:pPr/>
              <a:t>08/07/2015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3B0271E-7DF6-4381-B43B-1537EEBF787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Physiological Science Services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Dr. Sampath Gunawardena</a:t>
            </a:r>
          </a:p>
          <a:p>
            <a:r>
              <a:rPr lang="en-CA" dirty="0" smtClean="0"/>
              <a:t>Department of Physiology</a:t>
            </a:r>
          </a:p>
          <a:p>
            <a:r>
              <a:rPr lang="en-CA" dirty="0" smtClean="0"/>
              <a:t>Faculty of Medicine</a:t>
            </a:r>
          </a:p>
          <a:p>
            <a:r>
              <a:rPr lang="en-CA" dirty="0" smtClean="0"/>
              <a:t>University of </a:t>
            </a:r>
            <a:r>
              <a:rPr lang="en-CA" dirty="0" err="1" smtClean="0"/>
              <a:t>Ruhuna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Issues with other tests</a:t>
            </a:r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Leads should be placed at the proper place</a:t>
            </a:r>
          </a:p>
          <a:p>
            <a:r>
              <a:rPr lang="en-CA" dirty="0" smtClean="0"/>
              <a:t>Good contact with the skin – Using ECG paste, cleaning the suction cups</a:t>
            </a:r>
          </a:p>
          <a:p>
            <a:r>
              <a:rPr lang="en-CA" dirty="0" smtClean="0"/>
              <a:t>Look at the calibration signal (1mv = 10mm)</a:t>
            </a:r>
          </a:p>
          <a:p>
            <a:r>
              <a:rPr lang="en-CA" dirty="0" smtClean="0"/>
              <a:t>Proper grounding</a:t>
            </a:r>
          </a:p>
          <a:p>
            <a:r>
              <a:rPr lang="en-CA" dirty="0" smtClean="0"/>
              <a:t>Cables and connections should be maintained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ECG </a:t>
            </a:r>
            <a:br>
              <a:rPr lang="en-CA" dirty="0" smtClean="0"/>
            </a:br>
            <a:endParaRPr lang="en-C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Calibration – Intensity of the light should be tested for correct lumens. If required bulb has to be replaced</a:t>
            </a:r>
          </a:p>
          <a:p>
            <a:r>
              <a:rPr lang="en-CA" dirty="0" smtClean="0"/>
              <a:t>Accurate instructions – Not to move the eye – examiner can check it. To press the button as soon as a light is seen</a:t>
            </a:r>
          </a:p>
          <a:p>
            <a:r>
              <a:rPr lang="en-CA" dirty="0" smtClean="0"/>
              <a:t>Patient may feel sleepy in the dark environment and not respond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Perimetry</a:t>
            </a:r>
            <a:endParaRPr lang="en-CA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Calibration – for pure tone correct frequency/decibel sound</a:t>
            </a:r>
          </a:p>
          <a:p>
            <a:r>
              <a:rPr lang="en-CA" dirty="0" smtClean="0"/>
              <a:t>Proper instructions</a:t>
            </a:r>
          </a:p>
          <a:p>
            <a:r>
              <a:rPr lang="en-CA" dirty="0" smtClean="0"/>
              <a:t>Examiner should master the technique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Audiometry</a:t>
            </a:r>
            <a:endParaRPr lang="en-CA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Calibration of the equipment (different </a:t>
            </a:r>
            <a:r>
              <a:rPr lang="en-CA" dirty="0" err="1" smtClean="0"/>
              <a:t>osmlarities</a:t>
            </a:r>
            <a:r>
              <a:rPr lang="en-CA" dirty="0" smtClean="0"/>
              <a:t> – 100, 300, 500, 850, 2000 </a:t>
            </a:r>
            <a:r>
              <a:rPr lang="en-CA" dirty="0" err="1" smtClean="0"/>
              <a:t>mosm</a:t>
            </a:r>
            <a:r>
              <a:rPr lang="en-CA" dirty="0" smtClean="0"/>
              <a:t>/kg) – Zero calibration with distilled water</a:t>
            </a:r>
          </a:p>
          <a:p>
            <a:r>
              <a:rPr lang="en-CA" dirty="0" smtClean="0"/>
              <a:t>Storing the sample properly – do not allow to evaporate- Readings may be erroneously high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Serum / Urine </a:t>
            </a:r>
            <a:r>
              <a:rPr lang="en-CA" dirty="0" err="1" smtClean="0"/>
              <a:t>osmolality</a:t>
            </a:r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Calibration and maintenance of equipment is important as with any other instrument</a:t>
            </a:r>
          </a:p>
          <a:p>
            <a:r>
              <a:rPr lang="en-CA" dirty="0" smtClean="0"/>
              <a:t>A good interaction between patient and investigator is vital in obtaining correct results</a:t>
            </a:r>
          </a:p>
          <a:p>
            <a:endParaRPr lang="en-CA" dirty="0" smtClean="0"/>
          </a:p>
          <a:p>
            <a:pPr lvl="2"/>
            <a:r>
              <a:rPr lang="en-CA" dirty="0" smtClean="0"/>
              <a:t>The End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Take home message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Lung function tests (</a:t>
            </a:r>
            <a:r>
              <a:rPr lang="en-CA" dirty="0" err="1" smtClean="0"/>
              <a:t>Spirometry</a:t>
            </a:r>
            <a:r>
              <a:rPr lang="en-CA" dirty="0" smtClean="0"/>
              <a:t>)</a:t>
            </a:r>
          </a:p>
          <a:p>
            <a:r>
              <a:rPr lang="en-CA" dirty="0" smtClean="0"/>
              <a:t>Nerve conduction studies  (</a:t>
            </a:r>
            <a:r>
              <a:rPr lang="en-CA" dirty="0" err="1" smtClean="0"/>
              <a:t>Electroneurogram</a:t>
            </a:r>
            <a:r>
              <a:rPr lang="en-CA" dirty="0" smtClean="0"/>
              <a:t>/</a:t>
            </a:r>
            <a:r>
              <a:rPr lang="en-CA" dirty="0" err="1" smtClean="0"/>
              <a:t>electromyogram</a:t>
            </a:r>
            <a:r>
              <a:rPr lang="en-CA" dirty="0" smtClean="0"/>
              <a:t>)</a:t>
            </a:r>
          </a:p>
          <a:p>
            <a:r>
              <a:rPr lang="en-CA" dirty="0" smtClean="0"/>
              <a:t>Electroencephalogram (EEG)</a:t>
            </a:r>
          </a:p>
          <a:p>
            <a:r>
              <a:rPr lang="en-CA" dirty="0" smtClean="0"/>
              <a:t>Electrocardiogram (ECG)</a:t>
            </a:r>
          </a:p>
          <a:p>
            <a:r>
              <a:rPr lang="en-CA" dirty="0" smtClean="0"/>
              <a:t>Hearing tests (</a:t>
            </a:r>
            <a:r>
              <a:rPr lang="en-CA" dirty="0" err="1" smtClean="0"/>
              <a:t>Audiometry</a:t>
            </a:r>
            <a:r>
              <a:rPr lang="en-CA" dirty="0" smtClean="0"/>
              <a:t>)</a:t>
            </a:r>
          </a:p>
          <a:p>
            <a:r>
              <a:rPr lang="en-CA" dirty="0" smtClean="0"/>
              <a:t>Visual field testing (</a:t>
            </a:r>
            <a:r>
              <a:rPr lang="en-CA" dirty="0" err="1" smtClean="0"/>
              <a:t>Perimetry</a:t>
            </a:r>
            <a:r>
              <a:rPr lang="en-CA" dirty="0" smtClean="0"/>
              <a:t>)</a:t>
            </a:r>
          </a:p>
          <a:p>
            <a:r>
              <a:rPr lang="en-CA" dirty="0" smtClean="0"/>
              <a:t>Serum </a:t>
            </a:r>
            <a:r>
              <a:rPr lang="en-CA" dirty="0" err="1" smtClean="0"/>
              <a:t>osmolality</a:t>
            </a:r>
            <a:r>
              <a:rPr lang="en-CA" dirty="0" smtClean="0"/>
              <a:t> /urine </a:t>
            </a:r>
            <a:r>
              <a:rPr lang="en-CA" dirty="0" err="1" smtClean="0"/>
              <a:t>osomolality</a:t>
            </a:r>
            <a:endParaRPr lang="en-CA" dirty="0" smtClean="0"/>
          </a:p>
          <a:p>
            <a:r>
              <a:rPr lang="en-CA" dirty="0" smtClean="0"/>
              <a:t>Oesophageal pH /oesophageal </a:t>
            </a:r>
            <a:r>
              <a:rPr lang="en-CA" dirty="0" err="1" smtClean="0"/>
              <a:t>manometry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Physiological Science Services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0070C0"/>
                </a:solidFill>
              </a:rPr>
              <a:t>Lung function tests (</a:t>
            </a:r>
            <a:r>
              <a:rPr lang="en-CA" sz="3200" dirty="0" err="1" smtClean="0">
                <a:solidFill>
                  <a:srgbClr val="0070C0"/>
                </a:solidFill>
              </a:rPr>
              <a:t>spirometry</a:t>
            </a:r>
            <a:r>
              <a:rPr lang="en-CA" sz="3200" dirty="0" smtClean="0">
                <a:solidFill>
                  <a:srgbClr val="0070C0"/>
                </a:solidFill>
              </a:rPr>
              <a:t> )</a:t>
            </a:r>
          </a:p>
          <a:p>
            <a:r>
              <a:rPr lang="en-CA" dirty="0" smtClean="0"/>
              <a:t>To diagnose obstructive airways disease or restrictive lung diseases</a:t>
            </a:r>
          </a:p>
          <a:p>
            <a:r>
              <a:rPr lang="en-CA" dirty="0" smtClean="0"/>
              <a:t>Patient is allowed to rest before the test</a:t>
            </a:r>
          </a:p>
          <a:p>
            <a:r>
              <a:rPr lang="en-CA" dirty="0" smtClean="0"/>
              <a:t>Proper instructions/demonstration of the procedure before doing the test</a:t>
            </a:r>
          </a:p>
          <a:p>
            <a:r>
              <a:rPr lang="en-CA" dirty="0" smtClean="0"/>
              <a:t>Same procedure repeated three times and best readings are taken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Examinations and procedures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Spirometer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69715"/>
            <a:ext cx="6199157" cy="452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Spreading infections – e.g. TB</a:t>
            </a:r>
          </a:p>
          <a:p>
            <a:r>
              <a:rPr lang="en-CA" dirty="0" smtClean="0"/>
              <a:t>Always use a new mouth-piece</a:t>
            </a:r>
          </a:p>
          <a:p>
            <a:r>
              <a:rPr lang="en-CA" dirty="0" smtClean="0"/>
              <a:t>Use a disposable turbine or wash the reusable turbine after use</a:t>
            </a:r>
          </a:p>
          <a:p>
            <a:r>
              <a:rPr lang="en-CA" dirty="0" smtClean="0"/>
              <a:t>Patient’s fitness 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Safety Issues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05064"/>
            <a:ext cx="30575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92939" y="2491637"/>
            <a:ext cx="1905186" cy="493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Calibration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504986"/>
          </a:xfrm>
        </p:spPr>
        <p:txBody>
          <a:bodyPr>
            <a:normAutofit/>
          </a:bodyPr>
          <a:lstStyle/>
          <a:p>
            <a:r>
              <a:rPr lang="en-CA" sz="2800" dirty="0" smtClean="0"/>
              <a:t>Best if the flow rate is calibrated</a:t>
            </a:r>
          </a:p>
          <a:p>
            <a:r>
              <a:rPr lang="en-CA" sz="2800" dirty="0" smtClean="0"/>
              <a:t>Usually volume calibration is done</a:t>
            </a:r>
          </a:p>
          <a:p>
            <a:r>
              <a:rPr lang="en-CA" sz="2800" dirty="0" smtClean="0"/>
              <a:t>Some newer machines say not compulsory to calibrate</a:t>
            </a:r>
            <a:endParaRPr lang="en-CA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3 L Calibration Syringe</a:t>
            </a:r>
          </a:p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40928" b="33368"/>
          <a:stretch>
            <a:fillRect/>
          </a:stretch>
        </p:blipFill>
        <p:spPr bwMode="auto">
          <a:xfrm>
            <a:off x="4644008" y="2564904"/>
            <a:ext cx="4006924" cy="102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Issuing of the Report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45840"/>
            <a:ext cx="3885931" cy="549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060848"/>
            <a:ext cx="4297426" cy="295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It is important to note whether the patient properly followed the instructions when doing the test (Encourage and cheer-up the patient)</a:t>
            </a:r>
          </a:p>
          <a:p>
            <a:r>
              <a:rPr lang="en-CA" dirty="0" smtClean="0"/>
              <a:t>Make a note on the report regarding this</a:t>
            </a:r>
          </a:p>
          <a:p>
            <a:r>
              <a:rPr lang="en-CA" dirty="0" smtClean="0"/>
              <a:t>Poor attempt may look like restrictive lung disease!</a:t>
            </a:r>
          </a:p>
          <a:p>
            <a:r>
              <a:rPr lang="en-CA" dirty="0" smtClean="0"/>
              <a:t>Always give a feedback to the patient regarding his or her test result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Issuing of the Report   </a:t>
            </a:r>
            <a:r>
              <a:rPr lang="en-CA" sz="2000" dirty="0" err="1" smtClean="0"/>
              <a:t>contd</a:t>
            </a:r>
            <a:r>
              <a:rPr lang="en-CA" sz="2000" dirty="0" smtClean="0"/>
              <a:t>…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Quality control – to make sure the machine is able to measure the required parameters correctly (Calibration)</a:t>
            </a:r>
          </a:p>
          <a:p>
            <a:r>
              <a:rPr lang="en-CA" dirty="0" smtClean="0"/>
              <a:t>Quality Assurance – covers wider area –to make sure that in each of the patient when the testing is done whether all the efforts are taken to obtain a correct reading (including quality control) – Effort, repeatability, elimination of technical or patient errors etc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Quality control and Quality Assurance</a:t>
            </a:r>
            <a:endParaRPr lang="en-C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315</TotalTime>
  <Words>485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Lucida Sans Unicode</vt:lpstr>
      <vt:lpstr>Verdana</vt:lpstr>
      <vt:lpstr>Wingdings 2</vt:lpstr>
      <vt:lpstr>Wingdings 3</vt:lpstr>
      <vt:lpstr>Concourse</vt:lpstr>
      <vt:lpstr>Physiological Science Services</vt:lpstr>
      <vt:lpstr>Physiological Science Services </vt:lpstr>
      <vt:lpstr>Examinations and procedures</vt:lpstr>
      <vt:lpstr>Spirometer</vt:lpstr>
      <vt:lpstr>Safety Issues</vt:lpstr>
      <vt:lpstr>Calibration</vt:lpstr>
      <vt:lpstr>Issuing of the Report</vt:lpstr>
      <vt:lpstr>Issuing of the Report   contd…</vt:lpstr>
      <vt:lpstr>Quality control and Quality Assurance</vt:lpstr>
      <vt:lpstr>Issues with other tests</vt:lpstr>
      <vt:lpstr>ECG  </vt:lpstr>
      <vt:lpstr>Perimetry</vt:lpstr>
      <vt:lpstr>Audiometry</vt:lpstr>
      <vt:lpstr>Serum / Urine osmolality</vt:lpstr>
      <vt:lpstr>Take home message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Physiological Science Services</dc:title>
  <dc:creator>Dr. Sampath</dc:creator>
  <cp:lastModifiedBy>hp</cp:lastModifiedBy>
  <cp:revision>23</cp:revision>
  <dcterms:created xsi:type="dcterms:W3CDTF">2015-06-07T10:07:42Z</dcterms:created>
  <dcterms:modified xsi:type="dcterms:W3CDTF">2015-07-08T08:53:26Z</dcterms:modified>
</cp:coreProperties>
</file>